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60" r:id="rId6"/>
    <p:sldId id="289" r:id="rId7"/>
    <p:sldId id="267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8" r:id="rId28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505145" y="495568"/>
            <a:ext cx="1132079" cy="4979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13842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1050" y="242392"/>
            <a:ext cx="1102989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4131" y="1516507"/>
            <a:ext cx="10803737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382" y="520957"/>
            <a:ext cx="2094286" cy="921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417" y="1372570"/>
            <a:ext cx="9955530" cy="1766509"/>
          </a:xfrm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lang="en-US" sz="4000" spc="-5" dirty="0">
                <a:latin typeface="Arial"/>
                <a:cs typeface="Arial"/>
              </a:rPr>
              <a:t>Web Hacking Tutorial</a:t>
            </a:r>
            <a:br>
              <a:rPr lang="en-US" spc="-5" dirty="0">
                <a:latin typeface="Arial"/>
                <a:cs typeface="Arial"/>
              </a:rPr>
            </a:br>
            <a:br>
              <a:rPr lang="en-US" spc="-5" dirty="0">
                <a:latin typeface="Arial"/>
                <a:cs typeface="Arial"/>
              </a:rPr>
            </a:br>
            <a:r>
              <a:rPr lang="en-US" spc="-5" dirty="0">
                <a:latin typeface="Arial"/>
                <a:cs typeface="Arial"/>
              </a:rPr>
              <a:t>CSRF(Cross Site Request Forgery) </a:t>
            </a:r>
            <a:r>
              <a:rPr lang="ko-KR" altLang="en-US" spc="-5" dirty="0">
                <a:latin typeface="Arial"/>
                <a:cs typeface="Arial"/>
              </a:rPr>
              <a:t>공격기법</a:t>
            </a:r>
            <a:endParaRPr sz="2400" spc="-5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0851" y="3250692"/>
            <a:ext cx="9591040" cy="0"/>
          </a:xfrm>
          <a:custGeom>
            <a:avLst/>
            <a:gdLst/>
            <a:ahLst/>
            <a:cxnLst/>
            <a:rect l="l" t="t" r="r" b="b"/>
            <a:pathLst>
              <a:path w="9591040">
                <a:moveTo>
                  <a:pt x="0" y="0"/>
                </a:moveTo>
                <a:lnTo>
                  <a:pt x="959104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24800" y="6137554"/>
            <a:ext cx="4343400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Noto Sans CJK JP Regular"/>
                <a:cs typeface="Noto Sans CJK JP Regular"/>
              </a:rPr>
              <a:t>BOSS</a:t>
            </a:r>
            <a:r>
              <a:rPr sz="2400" spc="30" dirty="0">
                <a:latin typeface="Noto Sans CJK JP Regular"/>
                <a:cs typeface="Noto Sans CJK JP Regular"/>
              </a:rPr>
              <a:t> </a:t>
            </a:r>
            <a:r>
              <a:rPr lang="ko-KR" altLang="en-US" sz="2400" spc="-50" dirty="0">
                <a:latin typeface="Noto Sans CJK JP Regular"/>
                <a:cs typeface="Noto Sans CJK JP Regular"/>
              </a:rPr>
              <a:t>손우규</a:t>
            </a:r>
            <a:endParaRPr lang="en-US" altLang="ko-KR" sz="2400" spc="-50" dirty="0">
              <a:latin typeface="Noto Sans CJK JP Regular"/>
              <a:cs typeface="Noto Sans CJK JP Regular"/>
            </a:endParaRPr>
          </a:p>
          <a:p>
            <a:pPr marL="12700">
              <a:spcBef>
                <a:spcPts val="100"/>
              </a:spcBef>
            </a:pPr>
            <a:r>
              <a:rPr lang="en-US" altLang="ko-KR" b="1" dirty="0"/>
              <a:t>https://github.com/swk3169/web-hacking</a:t>
            </a:r>
            <a:endParaRPr lang="en-US" altLang="ko-KR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623D08-121A-4570-B7A1-B00A9ECC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37160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C2109-4B81-4F98-9BB0-1C71EBCA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25" y="1219200"/>
            <a:ext cx="9020150" cy="50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8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C81AE3-7EFD-45E8-A6A3-8C8C73170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7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E5569-CE72-4215-94F3-8106DE550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6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830A6-95AD-4861-BF5B-48195FC6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3" y="1371600"/>
            <a:ext cx="921173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1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DFE95-57D3-449B-B41F-95757952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954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3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EF4179-400D-44A7-94A4-4F95126B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371600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308BFC-D603-443B-9217-D0863420A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10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8EFBBB-0172-48B1-B8B3-4534C7276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1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7E7333-57F3-4875-AB9D-F33793867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1447800"/>
            <a:ext cx="83989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0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853" y="222961"/>
            <a:ext cx="29559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375" dirty="0"/>
              <a:t>CON</a:t>
            </a:r>
            <a:r>
              <a:rPr sz="4400" spc="305" dirty="0"/>
              <a:t>T</a:t>
            </a:r>
            <a:r>
              <a:rPr sz="4400" spc="445" dirty="0"/>
              <a:t>ENT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01040" y="1127760"/>
            <a:ext cx="0" cy="4833620"/>
          </a:xfrm>
          <a:custGeom>
            <a:avLst/>
            <a:gdLst/>
            <a:ahLst/>
            <a:cxnLst/>
            <a:rect l="l" t="t" r="r" b="b"/>
            <a:pathLst>
              <a:path h="4833620">
                <a:moveTo>
                  <a:pt x="0" y="0"/>
                </a:moveTo>
                <a:lnTo>
                  <a:pt x="0" y="483320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15668" y="484900"/>
            <a:ext cx="1130866" cy="497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040" y="1709927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9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040" y="2290572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>
                <a:moveTo>
                  <a:pt x="0" y="0"/>
                </a:moveTo>
                <a:lnTo>
                  <a:pt x="92456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1040" y="2753867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>
                <a:moveTo>
                  <a:pt x="0" y="0"/>
                </a:moveTo>
                <a:lnTo>
                  <a:pt x="92456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040" y="398525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9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67" y="1127760"/>
            <a:ext cx="12181840" cy="0"/>
          </a:xfrm>
          <a:custGeom>
            <a:avLst/>
            <a:gdLst/>
            <a:ahLst/>
            <a:cxnLst/>
            <a:rect l="l" t="t" r="r" b="b"/>
            <a:pathLst>
              <a:path w="12181840">
                <a:moveTo>
                  <a:pt x="0" y="0"/>
                </a:moveTo>
                <a:lnTo>
                  <a:pt x="1218133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1040" y="5641847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9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56182" y="5424017"/>
            <a:ext cx="293481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Noto Sans CJK JP Regular"/>
                <a:cs typeface="Noto Sans CJK JP Regular"/>
              </a:rPr>
              <a:t>Q&amp;A</a:t>
            </a:r>
            <a:endParaRPr sz="2400" dirty="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1040" y="3215639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>
                <a:moveTo>
                  <a:pt x="0" y="0"/>
                </a:moveTo>
                <a:lnTo>
                  <a:pt x="92456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1040" y="4463796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>
                <a:moveTo>
                  <a:pt x="0" y="0"/>
                </a:moveTo>
                <a:lnTo>
                  <a:pt x="92456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67712" y="1444878"/>
            <a:ext cx="7723881" cy="3075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Noto Sans CJK JP Regular"/>
                <a:cs typeface="Noto Sans CJK JP Regular"/>
              </a:rPr>
              <a:t>개요</a:t>
            </a:r>
            <a:endParaRPr sz="2400" dirty="0">
              <a:latin typeface="Noto Sans CJK JP Regular"/>
              <a:cs typeface="Noto Sans CJK JP Regular"/>
            </a:endParaRPr>
          </a:p>
          <a:p>
            <a:pPr marL="502284">
              <a:lnSpc>
                <a:spcPct val="100000"/>
              </a:lnSpc>
              <a:spcBef>
                <a:spcPts val="2190"/>
              </a:spcBef>
            </a:pPr>
            <a:r>
              <a:rPr lang="en-US" altLang="ko-KR" spc="75" dirty="0">
                <a:latin typeface="Noto Sans CJK JP Regular"/>
                <a:cs typeface="Noto Sans CJK JP Regular"/>
              </a:rPr>
              <a:t>CSRF(Cross Site Request Forgery)?</a:t>
            </a:r>
            <a:endParaRPr lang="ko-KR" altLang="en-US" sz="1800" dirty="0">
              <a:latin typeface="Noto Sans CJK JP Regular"/>
              <a:cs typeface="Noto Sans CJK JP Regular"/>
            </a:endParaRPr>
          </a:p>
          <a:p>
            <a:pPr marL="502284">
              <a:lnSpc>
                <a:spcPct val="100000"/>
              </a:lnSpc>
              <a:spcBef>
                <a:spcPts val="1490"/>
              </a:spcBef>
            </a:pPr>
            <a:r>
              <a:rPr lang="en-US" altLang="ko-KR" spc="75" dirty="0">
                <a:latin typeface="Noto Sans CJK JP Regular"/>
                <a:cs typeface="Noto Sans CJK JP Regular"/>
              </a:rPr>
              <a:t>CSRF(Cross Site Request Forgery)</a:t>
            </a:r>
            <a:r>
              <a:rPr lang="ko-KR" altLang="en-US" spc="135" dirty="0">
                <a:latin typeface="Noto Sans CJK JP Regular"/>
                <a:cs typeface="Noto Sans CJK JP Regular"/>
              </a:rPr>
              <a:t>의 위험성</a:t>
            </a:r>
            <a:endParaRPr lang="ko-KR" altLang="en-US" sz="1800" dirty="0">
              <a:latin typeface="Noto Sans CJK JP Regular"/>
              <a:cs typeface="Noto Sans CJK JP Regular"/>
            </a:endParaRPr>
          </a:p>
          <a:p>
            <a:pPr marL="502284">
              <a:lnSpc>
                <a:spcPct val="100000"/>
              </a:lnSpc>
              <a:spcBef>
                <a:spcPts val="1485"/>
              </a:spcBef>
            </a:pPr>
            <a:r>
              <a:rPr lang="en-US" altLang="ko-KR" spc="75" dirty="0">
                <a:latin typeface="Noto Sans CJK JP Regular"/>
                <a:cs typeface="Noto Sans CJK JP Regular"/>
              </a:rPr>
              <a:t>CSRF(Cross Site Request Forgery)</a:t>
            </a:r>
            <a:r>
              <a:rPr lang="ko-KR" altLang="en-US" spc="65" dirty="0">
                <a:latin typeface="Noto Sans CJK JP Regular"/>
                <a:cs typeface="Noto Sans CJK JP Regular"/>
              </a:rPr>
              <a:t>원리와</a:t>
            </a:r>
            <a:r>
              <a:rPr lang="ko-KR" altLang="en-US" sz="1800" spc="65" dirty="0">
                <a:latin typeface="Noto Sans CJK JP Regular"/>
                <a:cs typeface="Noto Sans CJK JP Regular"/>
              </a:rPr>
              <a:t> 대처방법</a:t>
            </a:r>
            <a:endParaRPr lang="en-US" sz="2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altLang="ko-KR" sz="2400" spc="-50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2400" spc="-50" dirty="0" err="1">
                <a:latin typeface="Noto Sans CJK JP Regular"/>
                <a:cs typeface="Noto Sans CJK JP Regular"/>
              </a:rPr>
              <a:t>실습</a:t>
            </a:r>
            <a:endParaRPr sz="2400" dirty="0">
              <a:latin typeface="Noto Sans CJK JP Regular"/>
              <a:cs typeface="Noto Sans CJK JP Regular"/>
            </a:endParaRPr>
          </a:p>
          <a:p>
            <a:pPr marL="502284">
              <a:lnSpc>
                <a:spcPct val="100000"/>
              </a:lnSpc>
              <a:spcBef>
                <a:spcPts val="1390"/>
              </a:spcBef>
            </a:pPr>
            <a:r>
              <a:rPr lang="en-US" altLang="ko-KR" spc="75" dirty="0">
                <a:latin typeface="Noto Sans CJK JP Regular"/>
                <a:cs typeface="Noto Sans CJK JP Regular"/>
              </a:rPr>
              <a:t>CSRF(Cross Site Request Forgery) </a:t>
            </a:r>
            <a:r>
              <a:rPr lang="ko-KR" altLang="en-US" spc="90" dirty="0">
                <a:latin typeface="Noto Sans CJK JP Regular"/>
                <a:cs typeface="Noto Sans CJK JP Regular"/>
              </a:rPr>
              <a:t>공격기법</a:t>
            </a:r>
            <a:endParaRPr lang="en-US" altLang="ko-KR" spc="90" dirty="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F9CBD2-CE0A-4B9C-8354-5FECD12A6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3" y="1295400"/>
            <a:ext cx="921173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FE33F3-EFFB-40BB-8734-640E4A369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447800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731A97-D9D5-43BA-B380-9CEFE769B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00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5D59C2-6783-4EFD-B4F2-9830C4656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95400"/>
            <a:ext cx="921173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08B41-3E41-49A6-A761-4DBA4F5D2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371600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73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AF33F-9FC8-4024-9A9D-C19C731C3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19200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2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17835B-6BCD-43DA-A185-A08F93D70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19200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3584" y="1810385"/>
            <a:ext cx="4195445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800" spc="1610" dirty="0">
                <a:latin typeface="Noto Sans CJK JP Regular"/>
                <a:cs typeface="Noto Sans CJK JP Regular"/>
              </a:rPr>
              <a:t>Q&amp;A</a:t>
            </a:r>
            <a:endParaRPr sz="13800" dirty="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05145" y="5771657"/>
            <a:ext cx="1132079" cy="497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41451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28600"/>
            <a:ext cx="7419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 err="1"/>
              <a:t>개요</a:t>
            </a:r>
            <a:r>
              <a:rPr lang="ko-KR" altLang="en-US" sz="4400" spc="-85" dirty="0"/>
              <a:t>	</a:t>
            </a:r>
            <a:r>
              <a:rPr lang="en-US" altLang="ko-KR" sz="2400" spc="225" dirty="0"/>
              <a:t>CSRF(Cross Site Request Forgery)?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A5C64-CE8C-4CB3-8F00-36E8490A2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76400"/>
            <a:ext cx="4876800" cy="2551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B9DB2-045D-47AA-8DB0-E4EC195113BB}"/>
              </a:ext>
            </a:extLst>
          </p:cNvPr>
          <p:cNvSpPr txBox="1"/>
          <p:nvPr/>
        </p:nvSpPr>
        <p:spPr>
          <a:xfrm>
            <a:off x="762000" y="4985025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사이트 간 요청 위조</a:t>
            </a:r>
            <a:r>
              <a:rPr lang="en-US" altLang="ko-KR" dirty="0"/>
              <a:t>(</a:t>
            </a:r>
            <a:r>
              <a:rPr lang="ko-KR" altLang="en-US" dirty="0"/>
              <a:t>또는 크로스 사이트 요청 위조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Cross-site request forgery, CSRF, XSRF)</a:t>
            </a:r>
            <a:r>
              <a:rPr lang="ko-KR" altLang="en-US" dirty="0"/>
              <a:t>는 웹사이트 취약점 공격의 하나로</a:t>
            </a:r>
            <a:r>
              <a:rPr lang="en-US" altLang="ko-KR" dirty="0"/>
              <a:t>, </a:t>
            </a:r>
            <a:r>
              <a:rPr lang="ko-KR" altLang="en-US" dirty="0"/>
              <a:t>사용자가 자신의 의지와는 무관하게 공격자가 의도한 행위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등록 등</a:t>
            </a:r>
            <a:r>
              <a:rPr lang="en-US" altLang="ko-KR" dirty="0"/>
              <a:t>)</a:t>
            </a:r>
            <a:r>
              <a:rPr lang="ko-KR" altLang="en-US" dirty="0"/>
              <a:t>를 특정 웹사이트에 요청하게 하는 공격을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49" y="242392"/>
            <a:ext cx="89439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개요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</a:t>
            </a:r>
            <a:r>
              <a:rPr lang="ko-KR" altLang="en-US" sz="2400" spc="225" dirty="0"/>
              <a:t>의 위험성</a:t>
            </a:r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61BC0-58BA-4F60-8CA4-3F49470127C1}"/>
              </a:ext>
            </a:extLst>
          </p:cNvPr>
          <p:cNvSpPr txBox="1"/>
          <p:nvPr/>
        </p:nvSpPr>
        <p:spPr>
          <a:xfrm>
            <a:off x="990600" y="4823936"/>
            <a:ext cx="960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유명 경매 사이트인 옥션에서 발생한 </a:t>
            </a:r>
            <a:r>
              <a:rPr lang="ko-KR" altLang="en-US" dirty="0">
                <a:solidFill>
                  <a:srgbClr val="FF0000"/>
                </a:solidFill>
              </a:rPr>
              <a:t>개인정보 유출</a:t>
            </a:r>
            <a:r>
              <a:rPr lang="ko-KR" altLang="en-US" dirty="0"/>
              <a:t> 사건에서 사용된 공격 방식 중 하나이기도 하며</a:t>
            </a:r>
            <a:r>
              <a:rPr lang="en-US" altLang="ko-KR" dirty="0"/>
              <a:t>, </a:t>
            </a:r>
            <a:r>
              <a:rPr lang="ko-KR" altLang="en-US" dirty="0"/>
              <a:t>일단 사용자가 웹사이트에 로그인한 상태에서 </a:t>
            </a:r>
            <a:r>
              <a:rPr lang="ko-KR" altLang="en-US" dirty="0">
                <a:solidFill>
                  <a:srgbClr val="FF0000"/>
                </a:solidFill>
              </a:rPr>
              <a:t>사이트간 요청 위조 공격 </a:t>
            </a:r>
            <a:r>
              <a:rPr lang="ko-KR" altLang="en-US" dirty="0"/>
              <a:t>코드가 삽입된 페이지를 열면 이후에는 </a:t>
            </a:r>
            <a:r>
              <a:rPr lang="ko-KR" altLang="en-US" dirty="0">
                <a:solidFill>
                  <a:srgbClr val="FF0000"/>
                </a:solidFill>
              </a:rPr>
              <a:t>사용자의 행동과 관계 없이 </a:t>
            </a:r>
            <a:r>
              <a:rPr lang="ko-KR" altLang="en-US" dirty="0"/>
              <a:t>사용자의 웹 브라우저와 공격 대상 웹사이트 간의 상호작용이 이루어져 </a:t>
            </a:r>
            <a:r>
              <a:rPr lang="ko-KR" altLang="en-US" dirty="0">
                <a:solidFill>
                  <a:srgbClr val="FF0000"/>
                </a:solidFill>
              </a:rPr>
              <a:t>다양한 공격이 가능</a:t>
            </a:r>
            <a:r>
              <a:rPr lang="ko-KR" altLang="en-US" dirty="0"/>
              <a:t>하게 된다</a:t>
            </a:r>
            <a:r>
              <a:rPr lang="en-US" altLang="ko-KR" dirty="0"/>
              <a:t>. </a:t>
            </a:r>
            <a:r>
              <a:rPr lang="ko-KR" altLang="en-US" dirty="0"/>
              <a:t>따라서 해당 공격 가능성이 존재한다는 것은 위험한 상태로 신속한 </a:t>
            </a:r>
            <a:r>
              <a:rPr lang="ko-KR" altLang="en-US" dirty="0">
                <a:solidFill>
                  <a:srgbClr val="FF0000"/>
                </a:solidFill>
              </a:rPr>
              <a:t>보안조치가 필요한 상황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ë°ë¹ ì§ ë³´ì `ê°ì¸ì ë³´ ì ì¶ ê³µíêµ­`">
            <a:extLst>
              <a:ext uri="{FF2B5EF4-FFF2-40B4-BE49-F238E27FC236}">
                <a16:creationId xmlns:a16="http://schemas.microsoft.com/office/drawing/2014/main" id="{C9E83CE3-F17C-4D35-8363-CA18B1C8E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2" y="1763288"/>
            <a:ext cx="4867275" cy="26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69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103917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개요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</a:t>
            </a:r>
            <a:r>
              <a:rPr lang="ko-KR" altLang="en-US" sz="2400" spc="100" dirty="0"/>
              <a:t>의 원리와 대처방법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7CBC0-69F9-46EC-A3AB-7ECF32A7751C}"/>
              </a:ext>
            </a:extLst>
          </p:cNvPr>
          <p:cNvSpPr txBox="1"/>
          <p:nvPr/>
        </p:nvSpPr>
        <p:spPr>
          <a:xfrm>
            <a:off x="1921238" y="4307284"/>
            <a:ext cx="8349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1. </a:t>
            </a:r>
            <a:r>
              <a:rPr lang="ko-KR" altLang="en-US" sz="1600" dirty="0"/>
              <a:t>공격자는 게시판에 관리자가 관심을 가질 수 있는 제목으로 </a:t>
            </a:r>
            <a:r>
              <a:rPr lang="en-US" altLang="ko-KR" sz="1600" dirty="0"/>
              <a:t>CSRF </a:t>
            </a:r>
            <a:r>
              <a:rPr lang="ko-KR" altLang="en-US" sz="1600" dirty="0"/>
              <a:t>스크립트가 포함된 게시물을 등록한다</a:t>
            </a:r>
            <a:r>
              <a:rPr lang="en-US" altLang="ko-KR" sz="1600" dirty="0"/>
              <a:t>.</a:t>
            </a:r>
          </a:p>
          <a:p>
            <a:pPr marL="342900" indent="-342900" fontAlgn="base">
              <a:buAutoNum type="arabicPeriod"/>
            </a:pPr>
            <a:endParaRPr lang="ko-KR" altLang="en-US" sz="1600" dirty="0"/>
          </a:p>
          <a:p>
            <a:pPr fontAlgn="base"/>
            <a:r>
              <a:rPr lang="en-US" altLang="ko-KR" sz="1600" dirty="0"/>
              <a:t>2. </a:t>
            </a:r>
            <a:r>
              <a:rPr lang="ko-KR" altLang="en-US" sz="1600" dirty="0"/>
              <a:t>관리자는 확인이 필요한 게시물로 파악하여</a:t>
            </a:r>
            <a:r>
              <a:rPr lang="en-US" altLang="ko-KR" sz="1600" dirty="0"/>
              <a:t>, CSRF </a:t>
            </a:r>
            <a:r>
              <a:rPr lang="ko-KR" altLang="en-US" sz="1600" dirty="0"/>
              <a:t>스크립트가 포함된 게시물을 확인한다</a:t>
            </a:r>
            <a:r>
              <a:rPr lang="en-US" altLang="ko-KR" sz="1600" dirty="0"/>
              <a:t>.</a:t>
            </a:r>
          </a:p>
          <a:p>
            <a:pPr fontAlgn="base"/>
            <a:endParaRPr lang="ko-KR" altLang="en-US" sz="1600" dirty="0"/>
          </a:p>
          <a:p>
            <a:pPr fontAlgn="base"/>
            <a:r>
              <a:rPr lang="en-US" altLang="ko-KR" sz="1600" dirty="0"/>
              <a:t>3. </a:t>
            </a:r>
            <a:r>
              <a:rPr lang="ko-KR" altLang="en-US" sz="1600" dirty="0"/>
              <a:t>게시물을 읽은 관리자는 </a:t>
            </a:r>
            <a:r>
              <a:rPr lang="en-US" altLang="ko-KR" sz="1600" dirty="0"/>
              <a:t>CSRF </a:t>
            </a:r>
            <a:r>
              <a:rPr lang="ko-KR" altLang="en-US" sz="1600" dirty="0"/>
              <a:t>스크립트가 포함된 것을 알지 못한 채 게시물을 확인한다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관리자의 권한으로 공격자가 원하는 </a:t>
            </a:r>
            <a:r>
              <a:rPr lang="en-US" altLang="ko-KR" sz="1600" dirty="0"/>
              <a:t>CSRF </a:t>
            </a:r>
            <a:r>
              <a:rPr lang="ko-KR" altLang="en-US" sz="1600" dirty="0"/>
              <a:t>스크립트 요청이 발생한다</a:t>
            </a:r>
            <a:r>
              <a:rPr lang="en-US" altLang="ko-KR" sz="1600" dirty="0"/>
              <a:t>.</a:t>
            </a:r>
          </a:p>
          <a:p>
            <a:pPr fontAlgn="base"/>
            <a:endParaRPr lang="ko-KR" altLang="en-US" sz="1600" dirty="0"/>
          </a:p>
          <a:p>
            <a:pPr fontAlgn="base"/>
            <a:r>
              <a:rPr lang="en-US" altLang="ko-KR" sz="1600" dirty="0"/>
              <a:t>4. </a:t>
            </a:r>
            <a:r>
              <a:rPr lang="ko-KR" altLang="en-US" sz="1600" dirty="0"/>
              <a:t>공격자가 원하는 </a:t>
            </a:r>
            <a:r>
              <a:rPr lang="en-US" altLang="ko-KR" sz="1600" dirty="0"/>
              <a:t>CSRF </a:t>
            </a:r>
            <a:r>
              <a:rPr lang="ko-KR" altLang="en-US" sz="1600" dirty="0"/>
              <a:t>스크립트 결과가 발생하여</a:t>
            </a:r>
            <a:r>
              <a:rPr lang="en-US" altLang="ko-KR" sz="1600" dirty="0"/>
              <a:t>, </a:t>
            </a:r>
            <a:r>
              <a:rPr lang="ko-KR" altLang="en-US" sz="1600" dirty="0"/>
              <a:t>관리자 및 사용자의 피해가 발생한다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25" name="_x357963144" descr="EMB000041a08761">
            <a:extLst>
              <a:ext uri="{FF2B5EF4-FFF2-40B4-BE49-F238E27FC236}">
                <a16:creationId xmlns:a16="http://schemas.microsoft.com/office/drawing/2014/main" id="{779A7A6D-8119-4904-80E5-B9155D14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87" y="1600200"/>
            <a:ext cx="5400675" cy="27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103917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개요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</a:t>
            </a:r>
            <a:r>
              <a:rPr lang="ko-KR" altLang="en-US" sz="2400" spc="100" dirty="0"/>
              <a:t>의 원리와 대처방법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7CBC0-69F9-46EC-A3AB-7ECF32A7751C}"/>
              </a:ext>
            </a:extLst>
          </p:cNvPr>
          <p:cNvSpPr txBox="1"/>
          <p:nvPr/>
        </p:nvSpPr>
        <p:spPr>
          <a:xfrm>
            <a:off x="381000" y="1371600"/>
            <a:ext cx="11582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600" b="1" dirty="0"/>
              <a:t>서버에서 쿠키 이외의 다른 파라미터 값으로 추가 인증을 처리</a:t>
            </a:r>
            <a:endParaRPr lang="ko-KR" altLang="en-US" sz="1600" dirty="0"/>
          </a:p>
          <a:p>
            <a:pPr fontAlgn="base"/>
            <a:r>
              <a:rPr lang="ko-KR" altLang="en-US" sz="1600" dirty="0"/>
              <a:t>중요 </a:t>
            </a:r>
            <a:r>
              <a:rPr lang="en-US" altLang="ko-KR" sz="1600" dirty="0"/>
              <a:t>action</a:t>
            </a:r>
            <a:r>
              <a:rPr lang="ko-KR" altLang="en-US" sz="1600" dirty="0"/>
              <a:t>을 처리할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추가 인증 수단을 사용한다면 공격이 불가능하다</a:t>
            </a:r>
            <a:r>
              <a:rPr lang="en-US" altLang="ko-KR" sz="1600" dirty="0"/>
              <a:t>.</a:t>
            </a:r>
          </a:p>
          <a:p>
            <a:pPr fontAlgn="base"/>
            <a:endParaRPr lang="ko-KR" altLang="en-US" sz="1600" dirty="0"/>
          </a:p>
          <a:p>
            <a:pPr lvl="0" fontAlgn="base"/>
            <a:r>
              <a:rPr lang="en-US" altLang="ko-KR" sz="1600" b="1" dirty="0"/>
              <a:t>XSS(Cross Site Script) </a:t>
            </a:r>
            <a:r>
              <a:rPr lang="ko-KR" altLang="en-US" sz="1600" b="1" dirty="0"/>
              <a:t>스크립트의 실행 방지</a:t>
            </a:r>
            <a:endParaRPr lang="ko-KR" altLang="en-US" sz="1600" dirty="0"/>
          </a:p>
          <a:p>
            <a:pPr fontAlgn="base"/>
            <a:r>
              <a:rPr lang="en-US" altLang="ko-KR" sz="1600" dirty="0"/>
              <a:t>XSS </a:t>
            </a:r>
            <a:r>
              <a:rPr lang="ko-KR" altLang="en-US" sz="1600" dirty="0"/>
              <a:t>취약점이 존재하지 않더라도 스크립트를 실행시킬 수 있기 때문에 </a:t>
            </a:r>
            <a:r>
              <a:rPr lang="en-US" altLang="ko-KR" sz="1600" dirty="0"/>
              <a:t>XSS</a:t>
            </a:r>
            <a:r>
              <a:rPr lang="ko-KR" altLang="en-US" sz="1600" dirty="0"/>
              <a:t>만 막았다고 해서 </a:t>
            </a:r>
            <a:r>
              <a:rPr lang="en-US" altLang="ko-KR" sz="1600" dirty="0"/>
              <a:t>CSRF</a:t>
            </a:r>
            <a:r>
              <a:rPr lang="ko-KR" altLang="en-US" sz="1600" dirty="0"/>
              <a:t>를 막았다고는 할 수 없다</a:t>
            </a:r>
            <a:r>
              <a:rPr lang="en-US" altLang="ko-KR" sz="1600" dirty="0"/>
              <a:t>.</a:t>
            </a:r>
          </a:p>
          <a:p>
            <a:pPr fontAlgn="base"/>
            <a:endParaRPr lang="ko-KR" altLang="en-US" sz="1600" dirty="0"/>
          </a:p>
          <a:p>
            <a:pPr lvl="0" fontAlgn="base"/>
            <a:r>
              <a:rPr lang="ko-KR" altLang="en-US" sz="1600" b="1" dirty="0"/>
              <a:t>값이 매번 바뀌는 </a:t>
            </a:r>
            <a:r>
              <a:rPr lang="en-US" altLang="ko-KR" sz="1600" b="1" dirty="0"/>
              <a:t>one TIME </a:t>
            </a:r>
            <a:r>
              <a:rPr lang="ko-KR" altLang="en-US" sz="1600" b="1" dirty="0"/>
              <a:t>값 사용</a:t>
            </a:r>
            <a:endParaRPr lang="ko-KR" altLang="en-US" sz="1600" dirty="0"/>
          </a:p>
          <a:p>
            <a:pPr fontAlgn="base"/>
            <a:r>
              <a:rPr lang="ko-KR" altLang="en-US" sz="1600" dirty="0"/>
              <a:t>인증 값을 알아내는 것이 힘들고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사용자마다 매번 인증 값이 바뀐다</a:t>
            </a:r>
            <a:r>
              <a:rPr lang="en-US" altLang="ko-KR" sz="1600" dirty="0"/>
              <a:t>. </a:t>
            </a:r>
            <a:r>
              <a:rPr lang="ko-KR" altLang="en-US" sz="1600" dirty="0"/>
              <a:t>쿠키가 아닌 다른 형태의 매번 바뀌는 인증 값을 사용한다</a:t>
            </a:r>
            <a:r>
              <a:rPr lang="en-US" altLang="ko-KR" sz="1600" dirty="0"/>
              <a:t>.</a:t>
            </a:r>
          </a:p>
          <a:p>
            <a:pPr fontAlgn="base"/>
            <a:endParaRPr lang="ko-KR" altLang="en-US" sz="1600" dirty="0"/>
          </a:p>
          <a:p>
            <a:pPr lvl="0" fontAlgn="base"/>
            <a:r>
              <a:rPr lang="en-US" altLang="ko-KR" sz="1600" b="1" dirty="0"/>
              <a:t>IPS</a:t>
            </a:r>
            <a:r>
              <a:rPr lang="ko-KR" altLang="en-US" sz="1600" b="1" dirty="0"/>
              <a:t>나 웹 방화벽을 사용</a:t>
            </a:r>
            <a:endParaRPr lang="ko-KR" altLang="en-US" sz="1600" dirty="0"/>
          </a:p>
          <a:p>
            <a:pPr fontAlgn="base"/>
            <a:r>
              <a:rPr lang="en-US" altLang="ko-KR" sz="1600" dirty="0"/>
              <a:t>CSRF </a:t>
            </a:r>
            <a:r>
              <a:rPr lang="ko-KR" altLang="en-US" sz="1600" dirty="0"/>
              <a:t>스크립트는 정상적인 </a:t>
            </a:r>
            <a:r>
              <a:rPr lang="en-US" altLang="ko-KR" sz="1600" dirty="0"/>
              <a:t>HTML </a:t>
            </a:r>
            <a:r>
              <a:rPr lang="ko-KR" altLang="en-US" sz="1600" dirty="0"/>
              <a:t>스크립트이기 때문에 보안 솔루션으로는 방어를 할 수 없고 중요 공격 로직을 파악하고 분석하여 안전한 웹 어플리케이션을 개발한다</a:t>
            </a:r>
            <a:r>
              <a:rPr lang="en-US" altLang="ko-KR" sz="1600" dirty="0"/>
              <a:t>.</a:t>
            </a:r>
          </a:p>
          <a:p>
            <a:pPr fontAlgn="base"/>
            <a:endParaRPr lang="ko-KR" altLang="en-US" sz="1600" dirty="0"/>
          </a:p>
          <a:p>
            <a:pPr lvl="0" fontAlgn="base"/>
            <a:r>
              <a:rPr lang="en-US" altLang="ko-KR" sz="1600" b="1" dirty="0" err="1"/>
              <a:t>Referer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체크</a:t>
            </a:r>
            <a:endParaRPr lang="ko-KR" altLang="en-US" sz="1600" dirty="0"/>
          </a:p>
          <a:p>
            <a:pPr fontAlgn="base"/>
            <a:r>
              <a:rPr lang="en-US" altLang="ko-KR" sz="1600" dirty="0" err="1"/>
              <a:t>Referer</a:t>
            </a:r>
            <a:r>
              <a:rPr lang="ko-KR" altLang="en-US" sz="1600" dirty="0"/>
              <a:t>는 </a:t>
            </a:r>
            <a:r>
              <a:rPr lang="en-US" altLang="ko-KR" sz="1600" dirty="0"/>
              <a:t>HTTP </a:t>
            </a:r>
            <a:r>
              <a:rPr lang="ko-KR" altLang="en-US" sz="1600" dirty="0"/>
              <a:t>헤더에 있는 정보로 해당 요청이 요청된 페이지의 정보를 가지고 있는데 해당 정보는 </a:t>
            </a:r>
            <a:r>
              <a:rPr lang="en-US" altLang="ko-KR" sz="1600" dirty="0"/>
              <a:t>Paros</a:t>
            </a:r>
            <a:r>
              <a:rPr lang="ko-KR" altLang="en-US" sz="1600" dirty="0"/>
              <a:t>나 </a:t>
            </a:r>
            <a:r>
              <a:rPr lang="en-US" altLang="ko-KR" sz="1600" dirty="0"/>
              <a:t>Zap, fiddler</a:t>
            </a:r>
            <a:r>
              <a:rPr lang="ko-KR" altLang="en-US" sz="1600" dirty="0"/>
              <a:t>같은 프로그램으로 조작이 가능하지만 방법이 간단하여 소규모 웹사이트에 주로 이용되는 방법이다</a:t>
            </a:r>
            <a:r>
              <a:rPr lang="en-US" altLang="ko-KR" sz="1600" dirty="0"/>
              <a:t>.</a:t>
            </a:r>
          </a:p>
          <a:p>
            <a:pPr fontAlgn="base"/>
            <a:endParaRPr lang="ko-KR" altLang="en-US" sz="1600" dirty="0"/>
          </a:p>
          <a:p>
            <a:pPr lvl="0" fontAlgn="base"/>
            <a:r>
              <a:rPr lang="en-US" altLang="ko-KR" sz="1600" b="1" dirty="0"/>
              <a:t>GET/POST </a:t>
            </a:r>
            <a:r>
              <a:rPr lang="ko-KR" altLang="en-US" sz="1600" b="1" dirty="0"/>
              <a:t>구분</a:t>
            </a:r>
            <a:endParaRPr lang="ko-KR" altLang="en-US" sz="1600" dirty="0"/>
          </a:p>
          <a:p>
            <a:pPr fontAlgn="base"/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ko-KR" altLang="en-US" sz="1600" dirty="0"/>
              <a:t>태그 등을 이용할 경우 </a:t>
            </a:r>
            <a:r>
              <a:rPr lang="en-US" altLang="ko-KR" sz="1600" dirty="0"/>
              <a:t>GET </a:t>
            </a:r>
            <a:r>
              <a:rPr lang="ko-KR" altLang="en-US" sz="1600" dirty="0"/>
              <a:t>요청으로 들어오게 될 것이고</a:t>
            </a:r>
            <a:r>
              <a:rPr lang="en-US" altLang="ko-KR" sz="1600" dirty="0"/>
              <a:t>, </a:t>
            </a:r>
            <a:r>
              <a:rPr lang="ko-KR" altLang="en-US" sz="1600" dirty="0"/>
              <a:t>반면 흔히 하듯 </a:t>
            </a:r>
            <a:r>
              <a:rPr lang="en-US" altLang="ko-KR" sz="1600" dirty="0"/>
              <a:t>form</a:t>
            </a:r>
            <a:r>
              <a:rPr lang="ko-KR" altLang="en-US" sz="1600" dirty="0"/>
              <a:t>을 이용해 값을 받을 경우 </a:t>
            </a:r>
            <a:r>
              <a:rPr lang="en-US" altLang="ko-KR" sz="1600" dirty="0"/>
              <a:t>POST</a:t>
            </a:r>
            <a:r>
              <a:rPr lang="ko-KR" altLang="en-US" sz="1600" dirty="0"/>
              <a:t>를 이용하게 되는 경우가 많기 때문이다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6008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71D67E-A924-484B-9827-1ADDE2F01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95400"/>
            <a:ext cx="9220200" cy="51863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BD50EB-8C88-4150-B0AA-3E001FFAF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524000"/>
            <a:ext cx="7848600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201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225" dirty="0"/>
              <a:t> </a:t>
            </a:r>
            <a:r>
              <a:rPr lang="en-US" altLang="ko-KR" sz="2400" spc="225" dirty="0"/>
              <a:t>CSRF(Cross Site Request Forgery) </a:t>
            </a:r>
            <a:r>
              <a:rPr lang="ko-KR" altLang="en-US" sz="2400" spc="225" dirty="0"/>
              <a:t>공격기법</a:t>
            </a:r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75C3C-F2F7-4311-A345-5E51960C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6" y="1371600"/>
            <a:ext cx="907626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11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434</Words>
  <Application>Microsoft Office PowerPoint</Application>
  <PresentationFormat>와이드스크린</PresentationFormat>
  <Paragraphs>63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Noto Sans CJK JP Regular</vt:lpstr>
      <vt:lpstr>맑은 고딕</vt:lpstr>
      <vt:lpstr>Arial</vt:lpstr>
      <vt:lpstr>Calibri</vt:lpstr>
      <vt:lpstr>Times New Roman</vt:lpstr>
      <vt:lpstr>Office Theme</vt:lpstr>
      <vt:lpstr>Web Hacking Tutorial  CSRF(Cross Site Request Forgery) 공격기법</vt:lpstr>
      <vt:lpstr>CONTENT</vt:lpstr>
      <vt:lpstr>개요 CSRF(Cross Site Request Forgery)?</vt:lpstr>
      <vt:lpstr>개요  CSRF(Cross Site Request Forgery)의 위험성</vt:lpstr>
      <vt:lpstr>개요  CSRF(Cross Site Request Forgery)의 원리와 대처방법</vt:lpstr>
      <vt:lpstr>개요  CSRF(Cross Site Request Forgery)의 원리와 대처방법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실습  CSRF(Cross Site Request Forgery) 공격기법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김규완</dc:creator>
  <cp:lastModifiedBy>우규 손</cp:lastModifiedBy>
  <cp:revision>157</cp:revision>
  <dcterms:created xsi:type="dcterms:W3CDTF">2018-04-01T15:03:42Z</dcterms:created>
  <dcterms:modified xsi:type="dcterms:W3CDTF">2018-05-07T17:20:11Z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2018-03-27T00:00:00Z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2018-04-01T00:00:00Z</vt:filetime>
  </property>
</Properties>
</file>